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5" r:id="rId7"/>
    <p:sldId id="267" r:id="rId8"/>
    <p:sldId id="268" r:id="rId9"/>
    <p:sldId id="272" r:id="rId10"/>
    <p:sldId id="261" r:id="rId11"/>
    <p:sldId id="273" r:id="rId12"/>
    <p:sldId id="260" r:id="rId13"/>
    <p:sldId id="275" r:id="rId14"/>
    <p:sldId id="276" r:id="rId15"/>
    <p:sldId id="277" r:id="rId16"/>
    <p:sldId id="278" r:id="rId17"/>
    <p:sldId id="274" r:id="rId18"/>
    <p:sldId id="280" r:id="rId19"/>
    <p:sldId id="279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156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903E-E9F0-4477-81B7-F8D91C38C089}" type="datetimeFigureOut">
              <a:rPr lang="it-IT" smtClean="0"/>
              <a:t>06/05/15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FDEE-7233-47E3-9AC6-C3CC78A32D2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14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903E-E9F0-4477-81B7-F8D91C38C089}" type="datetimeFigureOut">
              <a:rPr lang="it-IT" smtClean="0"/>
              <a:t>06/05/15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FDEE-7233-47E3-9AC6-C3CC78A32D2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36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903E-E9F0-4477-81B7-F8D91C38C089}" type="datetimeFigureOut">
              <a:rPr lang="it-IT" smtClean="0"/>
              <a:t>06/05/15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FDEE-7233-47E3-9AC6-C3CC78A32D2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31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903E-E9F0-4477-81B7-F8D91C38C089}" type="datetimeFigureOut">
              <a:rPr lang="it-IT" smtClean="0"/>
              <a:t>06/05/15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FDEE-7233-47E3-9AC6-C3CC78A32D2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168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903E-E9F0-4477-81B7-F8D91C38C089}" type="datetimeFigureOut">
              <a:rPr lang="it-IT" smtClean="0"/>
              <a:t>06/05/15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FDEE-7233-47E3-9AC6-C3CC78A32D2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29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903E-E9F0-4477-81B7-F8D91C38C089}" type="datetimeFigureOut">
              <a:rPr lang="it-IT" smtClean="0"/>
              <a:t>06/05/15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FDEE-7233-47E3-9AC6-C3CC78A32D2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33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903E-E9F0-4477-81B7-F8D91C38C089}" type="datetimeFigureOut">
              <a:rPr lang="it-IT" smtClean="0"/>
              <a:t>06/05/15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FDEE-7233-47E3-9AC6-C3CC78A32D2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19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903E-E9F0-4477-81B7-F8D91C38C089}" type="datetimeFigureOut">
              <a:rPr lang="it-IT" smtClean="0"/>
              <a:t>06/05/15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FDEE-7233-47E3-9AC6-C3CC78A32D2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740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903E-E9F0-4477-81B7-F8D91C38C089}" type="datetimeFigureOut">
              <a:rPr lang="it-IT" smtClean="0"/>
              <a:t>06/05/15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FDEE-7233-47E3-9AC6-C3CC78A32D2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901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903E-E9F0-4477-81B7-F8D91C38C089}" type="datetimeFigureOut">
              <a:rPr lang="it-IT" smtClean="0"/>
              <a:t>06/05/15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FDEE-7233-47E3-9AC6-C3CC78A32D2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18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4903E-E9F0-4477-81B7-F8D91C38C089}" type="datetimeFigureOut">
              <a:rPr lang="it-IT" smtClean="0"/>
              <a:t>06/05/15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AFDEE-7233-47E3-9AC6-C3CC78A32D2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954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4903E-E9F0-4477-81B7-F8D91C38C089}" type="datetimeFigureOut">
              <a:rPr lang="it-IT" smtClean="0"/>
              <a:t>06/05/15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AFDEE-7233-47E3-9AC6-C3CC78A32D2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714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712968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Global Management Accounting Principles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overview and opportunity for research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936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1313473"/>
            <a:ext cx="8882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An effective </a:t>
            </a:r>
            <a:r>
              <a:rPr lang="en-US" sz="2000" b="1" dirty="0" smtClean="0"/>
              <a:t>management accounting function </a:t>
            </a:r>
            <a:r>
              <a:rPr lang="en-US" sz="2000" dirty="0" smtClean="0"/>
              <a:t>is made up of                                                          skilled and competent </a:t>
            </a:r>
            <a:r>
              <a:rPr lang="en-US" sz="2000" b="1" dirty="0" smtClean="0">
                <a:solidFill>
                  <a:srgbClr val="FF0000"/>
                </a:solidFill>
              </a:rPr>
              <a:t>people</a:t>
            </a:r>
            <a:r>
              <a:rPr lang="en-US" sz="2000" dirty="0" smtClean="0"/>
              <a:t>, who apply the Principles                                                                 to maintain and improve an organization’s </a:t>
            </a:r>
            <a:r>
              <a:rPr lang="en-US" sz="2000" b="1" dirty="0" smtClean="0">
                <a:solidFill>
                  <a:srgbClr val="FF0000"/>
                </a:solidFill>
              </a:rPr>
              <a:t>performance</a:t>
            </a:r>
            <a:r>
              <a:rPr lang="en-US" sz="2000" dirty="0" smtClean="0"/>
              <a:t> management system </a:t>
            </a:r>
          </a:p>
          <a:p>
            <a:r>
              <a:rPr lang="en-US" sz="2000" dirty="0" smtClean="0"/>
              <a:t>through the areas of </a:t>
            </a:r>
            <a:r>
              <a:rPr lang="en-US" sz="2000" b="1" dirty="0" smtClean="0">
                <a:solidFill>
                  <a:srgbClr val="FF0000"/>
                </a:solidFill>
              </a:rPr>
              <a:t>practice</a:t>
            </a:r>
            <a:r>
              <a:rPr lang="en-US" sz="2000" dirty="0" smtClean="0"/>
              <a:t> they undertake.</a:t>
            </a:r>
            <a:endParaRPr lang="en-US" sz="20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79512" y="260648"/>
            <a:ext cx="74991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Global Management Accounting Principles</a:t>
            </a:r>
            <a:endParaRPr lang="it-IT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41" y="260648"/>
            <a:ext cx="1129357" cy="74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7550135" y="1022213"/>
            <a:ext cx="1512168" cy="38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7/13</a:t>
            </a:r>
            <a:endParaRPr lang="it-IT" sz="3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73" y="2780928"/>
            <a:ext cx="4176464" cy="386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755576" y="4005064"/>
            <a:ext cx="2402837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People</a:t>
            </a:r>
          </a:p>
          <a:p>
            <a:r>
              <a:rPr lang="en-US" sz="2400" dirty="0" smtClean="0"/>
              <a:t>(the capabilities</a:t>
            </a:r>
          </a:p>
          <a:p>
            <a:r>
              <a:rPr lang="en-US" sz="2400" dirty="0" smtClean="0"/>
              <a:t>of trusted finance</a:t>
            </a:r>
          </a:p>
          <a:p>
            <a:r>
              <a:rPr lang="en-US" sz="2400" dirty="0" smtClean="0"/>
              <a:t>Professionals)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5099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9512" y="1313473"/>
            <a:ext cx="8882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An effective </a:t>
            </a:r>
            <a:r>
              <a:rPr lang="en-US" sz="2000" b="1" dirty="0" smtClean="0"/>
              <a:t>management accounting function </a:t>
            </a:r>
            <a:r>
              <a:rPr lang="en-US" sz="2000" dirty="0" smtClean="0"/>
              <a:t>is made up of                                                          skilled and competent </a:t>
            </a:r>
            <a:r>
              <a:rPr lang="en-US" sz="2000" b="1" dirty="0" smtClean="0">
                <a:solidFill>
                  <a:srgbClr val="FF0000"/>
                </a:solidFill>
              </a:rPr>
              <a:t>people</a:t>
            </a:r>
            <a:r>
              <a:rPr lang="en-US" sz="2000" dirty="0" smtClean="0"/>
              <a:t>, who apply the Principles                                                                 to maintain and improve an organization’s </a:t>
            </a:r>
            <a:r>
              <a:rPr lang="en-US" sz="2000" b="1" dirty="0" smtClean="0">
                <a:solidFill>
                  <a:srgbClr val="FF0000"/>
                </a:solidFill>
              </a:rPr>
              <a:t>performance</a:t>
            </a:r>
            <a:r>
              <a:rPr lang="en-US" sz="2000" dirty="0" smtClean="0"/>
              <a:t> management system </a:t>
            </a:r>
          </a:p>
          <a:p>
            <a:r>
              <a:rPr lang="en-US" sz="2000" dirty="0" smtClean="0"/>
              <a:t>through the areas of </a:t>
            </a:r>
            <a:r>
              <a:rPr lang="en-US" sz="2000" b="1" dirty="0" smtClean="0">
                <a:solidFill>
                  <a:srgbClr val="FF0000"/>
                </a:solidFill>
              </a:rPr>
              <a:t>practice</a:t>
            </a:r>
            <a:r>
              <a:rPr lang="en-US" sz="2000" dirty="0" smtClean="0"/>
              <a:t> they undertake.</a:t>
            </a:r>
            <a:endParaRPr lang="en-US" sz="2000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79512" y="260648"/>
            <a:ext cx="74991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Global Management Accounting Principles</a:t>
            </a:r>
            <a:endParaRPr lang="it-IT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41" y="260648"/>
            <a:ext cx="1129357" cy="74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7550135" y="1022213"/>
            <a:ext cx="1512168" cy="38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8/13</a:t>
            </a:r>
            <a:endParaRPr lang="it-IT" sz="3200" dirty="0"/>
          </a:p>
        </p:txBody>
      </p:sp>
      <p:sp>
        <p:nvSpPr>
          <p:cNvPr id="9" name="Rettangolo 8"/>
          <p:cNvSpPr/>
          <p:nvPr/>
        </p:nvSpPr>
        <p:spPr>
          <a:xfrm>
            <a:off x="755576" y="4005064"/>
            <a:ext cx="210185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Performance</a:t>
            </a:r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5328592" cy="366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02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39039"/>
            <a:ext cx="3930588" cy="4374511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79512" y="1313473"/>
            <a:ext cx="88827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An effective </a:t>
            </a:r>
            <a:r>
              <a:rPr lang="en-US" sz="2000" b="1" dirty="0" smtClean="0"/>
              <a:t>management accounting function </a:t>
            </a:r>
            <a:r>
              <a:rPr lang="en-US" sz="2000" dirty="0" smtClean="0"/>
              <a:t>is made up of                                                          skilled and competent </a:t>
            </a:r>
            <a:r>
              <a:rPr lang="en-US" sz="2000" b="1" dirty="0" smtClean="0">
                <a:solidFill>
                  <a:srgbClr val="FF0000"/>
                </a:solidFill>
              </a:rPr>
              <a:t>people</a:t>
            </a:r>
            <a:r>
              <a:rPr lang="en-US" sz="2000" dirty="0" smtClean="0"/>
              <a:t>, who apply the Principles                                                                 to maintain and improve an organization’s </a:t>
            </a:r>
            <a:r>
              <a:rPr lang="en-US" sz="2000" b="1" dirty="0" smtClean="0">
                <a:solidFill>
                  <a:srgbClr val="FF0000"/>
                </a:solidFill>
              </a:rPr>
              <a:t>performance</a:t>
            </a:r>
            <a:r>
              <a:rPr lang="en-US" sz="2000" dirty="0" smtClean="0"/>
              <a:t> management system </a:t>
            </a:r>
          </a:p>
          <a:p>
            <a:r>
              <a:rPr lang="en-US" sz="2000" dirty="0" smtClean="0"/>
              <a:t>through the areas of </a:t>
            </a:r>
            <a:r>
              <a:rPr lang="en-US" sz="2000" b="1" dirty="0" smtClean="0">
                <a:solidFill>
                  <a:srgbClr val="FF0000"/>
                </a:solidFill>
              </a:rPr>
              <a:t>practice</a:t>
            </a:r>
            <a:r>
              <a:rPr lang="en-US" sz="2000" dirty="0" smtClean="0"/>
              <a:t> they undertake.</a:t>
            </a:r>
            <a:endParaRPr lang="en-US" sz="2000" dirty="0"/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79512" y="260648"/>
            <a:ext cx="74991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Global Management Accounting Principles</a:t>
            </a:r>
            <a:endParaRPr lang="it-IT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41" y="260648"/>
            <a:ext cx="1129357" cy="74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7550135" y="1022213"/>
            <a:ext cx="1512168" cy="38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9/13</a:t>
            </a:r>
            <a:endParaRPr lang="it-IT" sz="3200" dirty="0"/>
          </a:p>
        </p:txBody>
      </p:sp>
      <p:sp>
        <p:nvSpPr>
          <p:cNvPr id="9" name="Rettangolo 8"/>
          <p:cNvSpPr/>
          <p:nvPr/>
        </p:nvSpPr>
        <p:spPr>
          <a:xfrm>
            <a:off x="755576" y="4005064"/>
            <a:ext cx="151208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Practices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031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79512" y="260648"/>
            <a:ext cx="74991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Global Management Accounting Principles</a:t>
            </a:r>
            <a:endParaRPr lang="it-IT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41" y="260648"/>
            <a:ext cx="1129357" cy="74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7550135" y="1022213"/>
            <a:ext cx="1512168" cy="38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10/13</a:t>
            </a:r>
            <a:endParaRPr lang="it-IT" sz="3200" dirty="0"/>
          </a:p>
        </p:txBody>
      </p:sp>
      <p:sp>
        <p:nvSpPr>
          <p:cNvPr id="9" name="Rettangolo 8"/>
          <p:cNvSpPr/>
          <p:nvPr/>
        </p:nvSpPr>
        <p:spPr>
          <a:xfrm>
            <a:off x="293463" y="1078808"/>
            <a:ext cx="764677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Application to Performance Management System</a:t>
            </a:r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971360"/>
            <a:ext cx="6866567" cy="474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564704" y="3162672"/>
            <a:ext cx="1487016" cy="84239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2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79512" y="260648"/>
            <a:ext cx="74991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Global Management Accounting Principles</a:t>
            </a:r>
            <a:endParaRPr lang="it-IT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41" y="260648"/>
            <a:ext cx="1129357" cy="74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7550135" y="1022213"/>
            <a:ext cx="1512168" cy="38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11/13</a:t>
            </a:r>
            <a:endParaRPr lang="it-IT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64" y="2204864"/>
            <a:ext cx="7079188" cy="450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2" y="1070307"/>
            <a:ext cx="71056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557033" y="2210290"/>
            <a:ext cx="1487016" cy="57063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21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79512" y="260648"/>
            <a:ext cx="74991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Global Management Accounting Principles</a:t>
            </a:r>
            <a:endParaRPr lang="it-IT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41" y="260648"/>
            <a:ext cx="1129357" cy="74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7550135" y="1022213"/>
            <a:ext cx="1512168" cy="38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12/13</a:t>
            </a:r>
            <a:endParaRPr lang="it-IT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32" y="1844824"/>
            <a:ext cx="713422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539552" y="3014140"/>
            <a:ext cx="1487016" cy="64807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21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79512" y="274638"/>
            <a:ext cx="74991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Global Management Accounting Principles</a:t>
            </a:r>
            <a:endParaRPr lang="it-IT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41" y="260648"/>
            <a:ext cx="1129357" cy="74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7550135" y="1022213"/>
            <a:ext cx="1512168" cy="38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13/13</a:t>
            </a:r>
            <a:endParaRPr lang="it-IT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4" y="2497857"/>
            <a:ext cx="71247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>
          <a:xfrm>
            <a:off x="395536" y="2497857"/>
            <a:ext cx="1487016" cy="57110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37" y="1335807"/>
            <a:ext cx="71056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214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340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 smtClean="0"/>
              <a:t>Success factors</a:t>
            </a:r>
            <a:endParaRPr lang="en-GB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2060848"/>
            <a:ext cx="8686800" cy="388843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2000" b="1" dirty="0" smtClean="0">
                <a:solidFill>
                  <a:srgbClr val="FF0000"/>
                </a:solidFill>
              </a:rPr>
              <a:t>Understanding the need </a:t>
            </a:r>
            <a:r>
              <a:rPr lang="en-GB" sz="2000" dirty="0" smtClean="0"/>
              <a:t>– the appreciation that management accounting         can help organisations achieve sustainable success. 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endParaRPr lang="en-GB" sz="1000" dirty="0" smtClean="0"/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2000" b="1" dirty="0" smtClean="0">
                <a:solidFill>
                  <a:srgbClr val="FF0000"/>
                </a:solidFill>
              </a:rPr>
              <a:t>Tools and techniques </a:t>
            </a:r>
            <a:r>
              <a:rPr lang="en-GB" sz="2000" dirty="0" smtClean="0"/>
              <a:t>– in the practical application of the Principles,              people need to use appropriate tools and techniques.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endParaRPr lang="en-GB" sz="1000" dirty="0" smtClean="0"/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2000" b="1" dirty="0" smtClean="0">
                <a:solidFill>
                  <a:srgbClr val="FF0000"/>
                </a:solidFill>
              </a:rPr>
              <a:t>Diagnostic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dirty="0" smtClean="0"/>
              <a:t>– people skills, Principles, practice areas and performance management systems can help organisations assess the effectiveness of their management accounting functions and identify areas for improvement.</a:t>
            </a:r>
            <a:endParaRPr lang="en-GB" sz="2000" dirty="0"/>
          </a:p>
        </p:txBody>
      </p:sp>
      <p:sp>
        <p:nvSpPr>
          <p:cNvPr id="4" name="Rettangolo 3"/>
          <p:cNvSpPr/>
          <p:nvPr/>
        </p:nvSpPr>
        <p:spPr>
          <a:xfrm>
            <a:off x="179512" y="1313473"/>
            <a:ext cx="8882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Three</a:t>
            </a:r>
            <a:r>
              <a:rPr lang="en-GB" sz="2000" dirty="0" smtClean="0">
                <a:solidFill>
                  <a:srgbClr val="FF0000"/>
                </a:solidFill>
              </a:rPr>
              <a:t> </a:t>
            </a:r>
            <a:r>
              <a:rPr lang="en-GB" sz="2000" b="1" dirty="0" smtClean="0"/>
              <a:t>factors</a:t>
            </a:r>
            <a:r>
              <a:rPr lang="en-GB" sz="2000" dirty="0" smtClean="0"/>
              <a:t> enhance the effective application of the </a:t>
            </a:r>
            <a:r>
              <a:rPr lang="en-GB" sz="2000" dirty="0" smtClean="0"/>
              <a:t>principles: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0203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3408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smtClean="0"/>
              <a:t>Discussion</a:t>
            </a:r>
            <a:endParaRPr lang="en-GB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600200"/>
            <a:ext cx="8686800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2400" dirty="0"/>
              <a:t>Are principles the solution to the management accounting issues</a:t>
            </a:r>
            <a:r>
              <a:rPr lang="en-GB" sz="2400" dirty="0" smtClean="0"/>
              <a:t>?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endParaRPr lang="en-GB" sz="1400" dirty="0"/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2400" dirty="0"/>
              <a:t>Do principles provide effective guidance to management accountants</a:t>
            </a:r>
            <a:r>
              <a:rPr lang="en-GB" sz="2400" dirty="0" smtClean="0"/>
              <a:t>?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endParaRPr lang="en-GB" sz="1400" dirty="0"/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2400" smtClean="0"/>
              <a:t>Are </a:t>
            </a:r>
            <a:r>
              <a:rPr lang="en-GB" sz="2400" dirty="0"/>
              <a:t>all the examined practices part of management accounting</a:t>
            </a:r>
            <a:r>
              <a:rPr lang="en-GB" sz="2400" dirty="0" smtClean="0"/>
              <a:t>?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endParaRPr lang="en-GB" sz="1400" dirty="0"/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2400" dirty="0"/>
              <a:t>Could management accounting standards work better?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0202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smtClean="0"/>
              <a:t>Research opportunities</a:t>
            </a:r>
            <a:endParaRPr lang="en-GB" sz="3200" b="1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704" y="1600201"/>
            <a:ext cx="8686800" cy="262088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2400" b="1" dirty="0" smtClean="0"/>
              <a:t>Linking</a:t>
            </a:r>
            <a:r>
              <a:rPr lang="en-GB" sz="2400" dirty="0" smtClean="0"/>
              <a:t> the key </a:t>
            </a:r>
            <a:r>
              <a:rPr lang="en-GB" sz="2400" b="1" dirty="0" smtClean="0">
                <a:solidFill>
                  <a:srgbClr val="FF0000"/>
                </a:solidFill>
              </a:rPr>
              <a:t>principles</a:t>
            </a:r>
            <a:r>
              <a:rPr lang="en-GB" sz="2400" dirty="0" smtClean="0"/>
              <a:t>, </a:t>
            </a:r>
            <a:r>
              <a:rPr lang="en-GB" sz="2400" b="1" dirty="0" smtClean="0">
                <a:solidFill>
                  <a:srgbClr val="FF0000"/>
                </a:solidFill>
              </a:rPr>
              <a:t>concepts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and </a:t>
            </a:r>
            <a:r>
              <a:rPr lang="en-GB" sz="2400" b="1" dirty="0" smtClean="0">
                <a:solidFill>
                  <a:srgbClr val="FF0000"/>
                </a:solidFill>
              </a:rPr>
              <a:t>elements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sz="2400" dirty="0" smtClean="0">
                <a:solidFill>
                  <a:srgbClr val="FF0000"/>
                </a:solidFill>
              </a:rPr>
              <a:t>     </a:t>
            </a:r>
            <a:r>
              <a:rPr lang="en-GB" sz="2400" dirty="0" smtClean="0"/>
              <a:t>underpinning the </a:t>
            </a:r>
            <a:r>
              <a:rPr lang="en-GB" sz="2400" b="1" dirty="0" smtClean="0"/>
              <a:t>GMAP</a:t>
            </a:r>
            <a:r>
              <a:rPr lang="en-GB" sz="2400" dirty="0" smtClean="0"/>
              <a:t> to the </a:t>
            </a:r>
            <a:r>
              <a:rPr lang="en-GB" sz="2400" b="1" dirty="0" smtClean="0"/>
              <a:t>management accounting theories</a:t>
            </a:r>
          </a:p>
          <a:p>
            <a:pPr marL="0" indent="0">
              <a:lnSpc>
                <a:spcPct val="130000"/>
              </a:lnSpc>
              <a:buNone/>
            </a:pPr>
            <a:endParaRPr lang="en-GB" sz="1400" dirty="0" smtClean="0"/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2400" dirty="0" smtClean="0"/>
              <a:t>Investigating the </a:t>
            </a:r>
            <a:r>
              <a:rPr lang="en-GB" sz="2400" b="1" dirty="0" smtClean="0"/>
              <a:t>connection</a:t>
            </a:r>
            <a:r>
              <a:rPr lang="en-GB" sz="2400" dirty="0" smtClean="0"/>
              <a:t> between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GB" sz="2400" dirty="0"/>
              <a:t> </a:t>
            </a:r>
            <a:r>
              <a:rPr lang="en-GB" sz="2400" dirty="0" smtClean="0"/>
              <a:t>   the </a:t>
            </a:r>
            <a:r>
              <a:rPr lang="en-GB" sz="2400" b="1" dirty="0" smtClean="0"/>
              <a:t>GMAP</a:t>
            </a:r>
            <a:r>
              <a:rPr lang="en-GB" sz="2400" dirty="0" smtClean="0"/>
              <a:t> and the </a:t>
            </a:r>
            <a:r>
              <a:rPr lang="en-GB" sz="2400" b="1" dirty="0" smtClean="0"/>
              <a:t>business</a:t>
            </a:r>
            <a:r>
              <a:rPr lang="en-GB" sz="2400" dirty="0" smtClean="0"/>
              <a:t> </a:t>
            </a:r>
            <a:r>
              <a:rPr lang="en-GB" sz="2400" b="1" dirty="0"/>
              <a:t>model</a:t>
            </a:r>
            <a:r>
              <a:rPr lang="en-GB" sz="2400" dirty="0"/>
              <a:t> towards </a:t>
            </a:r>
            <a:r>
              <a:rPr lang="en-GB" sz="2400" b="1" dirty="0"/>
              <a:t>integrated </a:t>
            </a:r>
            <a:r>
              <a:rPr lang="en-GB" sz="2400" b="1" dirty="0" smtClean="0"/>
              <a:t>reporting</a:t>
            </a:r>
          </a:p>
        </p:txBody>
      </p:sp>
    </p:spTree>
    <p:extLst>
      <p:ext uri="{BB962C8B-B14F-4D97-AF65-F5344CB8AC3E}">
        <p14:creationId xmlns:p14="http://schemas.microsoft.com/office/powerpoint/2010/main" val="287679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it-IT" sz="3200" b="1" dirty="0"/>
              <a:t>Agenda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GB" sz="2800" dirty="0" smtClean="0"/>
              <a:t>CGMA (AICPA – CIMA)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GB" sz="2800" dirty="0" smtClean="0"/>
              <a:t>Global Management Accounting Principles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GB" sz="2800" dirty="0" smtClean="0"/>
              <a:t>Success factors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GB" sz="2800" dirty="0" smtClean="0"/>
              <a:t>Discussion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r>
              <a:rPr lang="en-GB" sz="2800" dirty="0" smtClean="0"/>
              <a:t>Research opportunities</a:t>
            </a:r>
          </a:p>
          <a:p>
            <a:pPr>
              <a:lnSpc>
                <a:spcPct val="150000"/>
              </a:lnSpc>
              <a:buFont typeface="Wingdings" charset="2"/>
              <a:buChar char="Ø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7194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3200" b="1" dirty="0"/>
              <a:t>CGMA </a:t>
            </a:r>
            <a:br>
              <a:rPr lang="it-IT" sz="3200" b="1" dirty="0"/>
            </a:br>
            <a:r>
              <a:rPr lang="it-IT" sz="3200" b="1" dirty="0"/>
              <a:t>(AICPA – CIMA)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999381"/>
            <a:ext cx="9036496" cy="4525963"/>
          </a:xfrm>
        </p:spPr>
        <p:txBody>
          <a:bodyPr>
            <a:normAutofit fontScale="85000" lnSpcReduction="20000"/>
          </a:bodyPr>
          <a:lstStyle/>
          <a:p>
            <a:r>
              <a:rPr lang="en-GB" sz="2800" b="1" dirty="0" smtClean="0"/>
              <a:t>CGMA</a:t>
            </a:r>
            <a:r>
              <a:rPr lang="en-GB" sz="2800" dirty="0" smtClean="0"/>
              <a:t>, </a:t>
            </a:r>
            <a:r>
              <a:rPr lang="en-GB" sz="2800" i="1" dirty="0" smtClean="0"/>
              <a:t>Chartered Global Management Accountant</a:t>
            </a:r>
          </a:p>
          <a:p>
            <a:endParaRPr lang="en-GB" sz="2800" dirty="0" smtClean="0"/>
          </a:p>
          <a:p>
            <a:r>
              <a:rPr lang="en-GB" sz="2800" b="1" dirty="0" smtClean="0"/>
              <a:t>AICPA</a:t>
            </a:r>
            <a:r>
              <a:rPr lang="en-GB" sz="2800" dirty="0" smtClean="0"/>
              <a:t>, </a:t>
            </a:r>
            <a:r>
              <a:rPr lang="en-GB" sz="2800" i="1" dirty="0" smtClean="0"/>
              <a:t>American Institute of Certified Public Accountants</a:t>
            </a:r>
          </a:p>
          <a:p>
            <a:endParaRPr lang="en-GB" sz="2800" dirty="0" smtClean="0"/>
          </a:p>
          <a:p>
            <a:r>
              <a:rPr lang="en-GB" sz="2800" b="1" dirty="0" smtClean="0"/>
              <a:t>CIMA</a:t>
            </a:r>
            <a:r>
              <a:rPr lang="en-GB" sz="2800" dirty="0" smtClean="0"/>
              <a:t>, </a:t>
            </a:r>
            <a:r>
              <a:rPr lang="en-GB" sz="2800" i="1" dirty="0" smtClean="0"/>
              <a:t>Chartered Institute of Management Accountants</a:t>
            </a:r>
          </a:p>
          <a:p>
            <a:endParaRPr lang="en-GB" sz="2800" dirty="0" smtClean="0"/>
          </a:p>
          <a:p>
            <a:endParaRPr lang="en-GB" sz="2800" dirty="0"/>
          </a:p>
          <a:p>
            <a:pPr marL="0" indent="0">
              <a:buNone/>
            </a:pPr>
            <a:r>
              <a:rPr lang="cy-GB" sz="2700" dirty="0" smtClean="0"/>
              <a:t>The AICPA and CIMA have joined together to form a joint venture</a:t>
            </a:r>
          </a:p>
          <a:p>
            <a:pPr marL="0" indent="0">
              <a:buNone/>
            </a:pPr>
            <a:r>
              <a:rPr lang="cy-GB" sz="2700" dirty="0" smtClean="0"/>
              <a:t>which powers a new designation for management accountants,</a:t>
            </a:r>
          </a:p>
          <a:p>
            <a:pPr marL="0" indent="0">
              <a:buNone/>
            </a:pPr>
            <a:r>
              <a:rPr lang="cy-GB" sz="2700" dirty="0" smtClean="0"/>
              <a:t>the Chartered Global Management Accountant (CGMA).</a:t>
            </a:r>
          </a:p>
          <a:p>
            <a:pPr marL="0" indent="0">
              <a:buNone/>
            </a:pPr>
            <a:r>
              <a:rPr lang="cy-GB" sz="2700" dirty="0" smtClean="0"/>
              <a:t>The CGMA is designed to elevate management accounting</a:t>
            </a:r>
          </a:p>
          <a:p>
            <a:pPr marL="0" indent="0">
              <a:buNone/>
            </a:pPr>
            <a:r>
              <a:rPr lang="cy-GB" sz="2700" dirty="0" smtClean="0"/>
              <a:t>and furhter emphasise its importance for business</a:t>
            </a:r>
            <a:endParaRPr lang="cy-GB" sz="2700" dirty="0"/>
          </a:p>
        </p:txBody>
      </p:sp>
    </p:spTree>
    <p:extLst>
      <p:ext uri="{BB962C8B-B14F-4D97-AF65-F5344CB8AC3E}">
        <p14:creationId xmlns:p14="http://schemas.microsoft.com/office/powerpoint/2010/main" val="989455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499176" cy="77809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Global Management Accounting Principles</a:t>
            </a:r>
            <a:endParaRPr lang="it-IT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41" y="260648"/>
            <a:ext cx="1129357" cy="74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7550135" y="1022213"/>
            <a:ext cx="1512168" cy="38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1/13</a:t>
            </a:r>
            <a:endParaRPr lang="it-IT" sz="3200" dirty="0"/>
          </a:p>
        </p:txBody>
      </p:sp>
      <p:sp>
        <p:nvSpPr>
          <p:cNvPr id="6" name="Rettangolo 5"/>
          <p:cNvSpPr/>
          <p:nvPr/>
        </p:nvSpPr>
        <p:spPr>
          <a:xfrm>
            <a:off x="144016" y="1643316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CGMA </a:t>
            </a:r>
            <a:r>
              <a:rPr lang="en-US" sz="2400" dirty="0" smtClean="0"/>
              <a:t>(CIMA) definition of </a:t>
            </a:r>
            <a:r>
              <a:rPr lang="en-US" sz="2400" b="1" dirty="0" smtClean="0"/>
              <a:t>Management accounting</a:t>
            </a:r>
            <a:r>
              <a:rPr lang="en-US" sz="2400" dirty="0" smtClean="0"/>
              <a:t>: </a:t>
            </a:r>
          </a:p>
          <a:p>
            <a:pPr lvl="1"/>
            <a:r>
              <a:rPr lang="en-US" sz="2300" dirty="0" smtClean="0"/>
              <a:t>“</a:t>
            </a:r>
            <a:r>
              <a:rPr lang="en-US" sz="2300" i="1" dirty="0" smtClean="0"/>
              <a:t>Management accounting is the </a:t>
            </a:r>
            <a:r>
              <a:rPr lang="en-US" sz="2300" b="1" i="1" dirty="0" smtClean="0">
                <a:solidFill>
                  <a:srgbClr val="FF0000"/>
                </a:solidFill>
              </a:rPr>
              <a:t>sourcing</a:t>
            </a:r>
            <a:r>
              <a:rPr lang="en-US" sz="2300" i="1" dirty="0" smtClean="0"/>
              <a:t>, </a:t>
            </a:r>
            <a:r>
              <a:rPr lang="en-US" sz="2300" b="1" i="1" dirty="0" smtClean="0">
                <a:solidFill>
                  <a:srgbClr val="FF0000"/>
                </a:solidFill>
              </a:rPr>
              <a:t>analysis</a:t>
            </a:r>
            <a:r>
              <a:rPr lang="en-US" sz="2300" i="1" dirty="0" smtClean="0"/>
              <a:t>, </a:t>
            </a:r>
            <a:r>
              <a:rPr lang="en-US" sz="2300" b="1" i="1" dirty="0" smtClean="0">
                <a:solidFill>
                  <a:srgbClr val="FF0000"/>
                </a:solidFill>
              </a:rPr>
              <a:t>communication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smtClean="0"/>
              <a:t>and </a:t>
            </a:r>
            <a:r>
              <a:rPr lang="en-US" sz="2300" b="1" i="1" dirty="0" smtClean="0">
                <a:solidFill>
                  <a:srgbClr val="FF0000"/>
                </a:solidFill>
              </a:rPr>
              <a:t>use of decision-relevant </a:t>
            </a:r>
            <a:r>
              <a:rPr lang="en-US" sz="2300" i="1" dirty="0" smtClean="0"/>
              <a:t>financial and non-financial </a:t>
            </a:r>
            <a:r>
              <a:rPr lang="en-US" sz="2300" b="1" i="1" dirty="0" smtClean="0">
                <a:solidFill>
                  <a:srgbClr val="FF0000"/>
                </a:solidFill>
              </a:rPr>
              <a:t>information</a:t>
            </a:r>
            <a:r>
              <a:rPr lang="en-US" sz="2300" i="1" dirty="0" smtClean="0">
                <a:solidFill>
                  <a:srgbClr val="FF0000"/>
                </a:solidFill>
              </a:rPr>
              <a:t> </a:t>
            </a:r>
            <a:r>
              <a:rPr lang="en-US" sz="2300" i="1" dirty="0" smtClean="0"/>
              <a:t>to </a:t>
            </a:r>
            <a:r>
              <a:rPr lang="en-US" sz="2300" b="1" i="1" dirty="0" smtClean="0"/>
              <a:t>generate and preserve value </a:t>
            </a:r>
            <a:r>
              <a:rPr lang="en-US" sz="2300" i="1" dirty="0" smtClean="0"/>
              <a:t>for organizations</a:t>
            </a:r>
            <a:r>
              <a:rPr lang="en-US" sz="2300" dirty="0" smtClean="0"/>
              <a:t>”.</a:t>
            </a:r>
            <a:endParaRPr lang="en-US" sz="2300" dirty="0"/>
          </a:p>
        </p:txBody>
      </p:sp>
      <p:sp>
        <p:nvSpPr>
          <p:cNvPr id="4" name="Rettangolo 3"/>
          <p:cNvSpPr/>
          <p:nvPr/>
        </p:nvSpPr>
        <p:spPr>
          <a:xfrm>
            <a:off x="323528" y="3573016"/>
            <a:ext cx="8547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As a profession, </a:t>
            </a:r>
            <a:r>
              <a:rPr lang="en-US" sz="2400" b="1" dirty="0"/>
              <a:t>management accounting requires </a:t>
            </a:r>
            <a:r>
              <a:rPr lang="en-US" sz="2400" b="1" dirty="0" smtClean="0"/>
              <a:t>a thorough </a:t>
            </a:r>
            <a:r>
              <a:rPr lang="en-US" sz="2400" b="1" dirty="0"/>
              <a:t>understanding of the business (</a:t>
            </a:r>
            <a:r>
              <a:rPr lang="en-US" sz="2400" b="1" dirty="0" smtClean="0"/>
              <a:t>including the </a:t>
            </a:r>
            <a:r>
              <a:rPr lang="en-US" sz="2400" b="1" u="sng" dirty="0"/>
              <a:t>business model</a:t>
            </a:r>
            <a:r>
              <a:rPr lang="en-US" sz="2400" b="1" dirty="0"/>
              <a:t>) </a:t>
            </a:r>
            <a:r>
              <a:rPr lang="en-US" sz="2400" dirty="0"/>
              <a:t>and its operating </a:t>
            </a:r>
            <a:r>
              <a:rPr lang="en-US" sz="2400" dirty="0" smtClean="0"/>
              <a:t>environment so </a:t>
            </a:r>
            <a:r>
              <a:rPr lang="en-US" sz="2400" dirty="0"/>
              <a:t>that </a:t>
            </a:r>
            <a:r>
              <a:rPr lang="en-US" sz="2400" dirty="0" smtClean="0"/>
              <a:t>organizational </a:t>
            </a:r>
            <a:r>
              <a:rPr lang="en-US" sz="2400" dirty="0"/>
              <a:t>risks and opportunities </a:t>
            </a:r>
            <a:r>
              <a:rPr lang="en-US" sz="2400" dirty="0" smtClean="0"/>
              <a:t>are known</a:t>
            </a:r>
            <a:r>
              <a:rPr lang="en-US" sz="2400" dirty="0"/>
              <a:t>. By managing and responding </a:t>
            </a:r>
            <a:r>
              <a:rPr lang="en-US" sz="2400" dirty="0" smtClean="0"/>
              <a:t>appropriately to </a:t>
            </a:r>
            <a:r>
              <a:rPr lang="en-US" sz="2400" dirty="0"/>
              <a:t>risks, </a:t>
            </a:r>
            <a:r>
              <a:rPr lang="en-US" sz="2400" dirty="0" smtClean="0"/>
              <a:t>organizations </a:t>
            </a:r>
            <a:r>
              <a:rPr lang="en-US" sz="2400" dirty="0"/>
              <a:t>can exploit opportunities </a:t>
            </a:r>
            <a:r>
              <a:rPr lang="en-US" sz="2400" dirty="0" smtClean="0"/>
              <a:t>and </a:t>
            </a:r>
            <a:r>
              <a:rPr lang="it-IT" sz="2400" dirty="0" smtClean="0"/>
              <a:t>generate </a:t>
            </a:r>
            <a:r>
              <a:rPr lang="it-IT" sz="2400" b="1" dirty="0"/>
              <a:t>value</a:t>
            </a:r>
            <a:r>
              <a:rPr lang="it-IT" sz="2400" dirty="0"/>
              <a:t> for stakeholders over time.</a:t>
            </a:r>
          </a:p>
        </p:txBody>
      </p:sp>
    </p:spTree>
    <p:extLst>
      <p:ext uri="{BB962C8B-B14F-4D97-AF65-F5344CB8AC3E}">
        <p14:creationId xmlns:p14="http://schemas.microsoft.com/office/powerpoint/2010/main" val="27043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499176" cy="77809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Global Management Accounting Principles</a:t>
            </a:r>
            <a:endParaRPr lang="it-IT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41" y="260648"/>
            <a:ext cx="1129357" cy="74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7550135" y="1022213"/>
            <a:ext cx="1512168" cy="38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2/13</a:t>
            </a:r>
            <a:endParaRPr lang="it-IT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28800"/>
            <a:ext cx="74295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874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16831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fi-FI" sz="3100" dirty="0" smtClean="0">
                <a:solidFill>
                  <a:srgbClr val="FF0000"/>
                </a:solidFill>
              </a:rPr>
              <a:t>COMMUNICATION PROVIDES INSIGHT</a:t>
            </a:r>
            <a:br>
              <a:rPr lang="fi-FI" sz="3100" dirty="0" smtClean="0">
                <a:solidFill>
                  <a:srgbClr val="FF0000"/>
                </a:solidFill>
              </a:rPr>
            </a:br>
            <a:r>
              <a:rPr lang="fi-FI" sz="3100" dirty="0" smtClean="0">
                <a:solidFill>
                  <a:srgbClr val="FF0000"/>
                </a:solidFill>
              </a:rPr>
              <a:t>THAT </a:t>
            </a:r>
            <a:r>
              <a:rPr lang="fi-FI" sz="3100" dirty="0">
                <a:solidFill>
                  <a:srgbClr val="FF0000"/>
                </a:solidFill>
              </a:rPr>
              <a:t>IS </a:t>
            </a:r>
            <a:r>
              <a:rPr lang="fi-FI" sz="3100" dirty="0" smtClean="0">
                <a:solidFill>
                  <a:srgbClr val="FF0000"/>
                </a:solidFill>
              </a:rPr>
              <a:t>INFLUENTIAL</a:t>
            </a:r>
            <a:r>
              <a:rPr lang="fi-FI" sz="3200" dirty="0"/>
              <a:t/>
            </a:r>
            <a:br>
              <a:rPr lang="fi-FI" sz="3200" dirty="0"/>
            </a:br>
            <a:endParaRPr lang="fi-FI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780928"/>
            <a:ext cx="8320980" cy="25663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>
                <a:latin typeface="+mj-lt"/>
              </a:rPr>
              <a:t>Objective – To drive better decisions about strategy and its execution at all levels</a:t>
            </a:r>
          </a:p>
          <a:p>
            <a:r>
              <a:rPr lang="en-GB" sz="2400" dirty="0" smtClean="0">
                <a:latin typeface="+mj-lt"/>
              </a:rPr>
              <a:t>Strategy development and execution is a conversation</a:t>
            </a:r>
          </a:p>
          <a:p>
            <a:r>
              <a:rPr lang="en-GB" sz="2400" dirty="0" smtClean="0">
                <a:latin typeface="+mj-lt"/>
              </a:rPr>
              <a:t>Communication is tailored</a:t>
            </a:r>
          </a:p>
          <a:p>
            <a:r>
              <a:rPr lang="en-GB" sz="2400" dirty="0" smtClean="0">
                <a:latin typeface="+mj-lt"/>
              </a:rPr>
              <a:t>Communication facilitates better decisions</a:t>
            </a:r>
            <a:endParaRPr lang="fi-FI" sz="2400" b="1" dirty="0" smtClean="0">
              <a:latin typeface="+mj-lt"/>
            </a:endParaRPr>
          </a:p>
          <a:p>
            <a:pPr lvl="1"/>
            <a:endParaRPr lang="fi-FI" sz="24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937AF-05CB-4D4B-9C21-4D1E777648AB}" type="slidenum">
              <a:rPr lang="en-US" smtClean="0">
                <a:latin typeface="+mj-lt"/>
              </a:rPr>
              <a:pPr>
                <a:defRPr/>
              </a:pPr>
              <a:t>6</a:t>
            </a:fld>
            <a:endParaRPr lang="en-US" dirty="0">
              <a:latin typeface="+mj-lt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79512" y="260648"/>
            <a:ext cx="74991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Global Management Accounting Principles</a:t>
            </a:r>
            <a:endParaRPr lang="it-IT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41" y="260648"/>
            <a:ext cx="1129357" cy="74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7550135" y="1022213"/>
            <a:ext cx="1512168" cy="38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3/13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153901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58814"/>
            <a:ext cx="5698976" cy="1138138"/>
          </a:xfrm>
        </p:spPr>
        <p:txBody>
          <a:bodyPr>
            <a:normAutofit/>
          </a:bodyPr>
          <a:lstStyle/>
          <a:p>
            <a:pPr algn="l"/>
            <a:r>
              <a:rPr lang="fi-FI" sz="2800" dirty="0">
                <a:solidFill>
                  <a:srgbClr val="FF0000"/>
                </a:solidFill>
              </a:rPr>
              <a:t>INFORMATION </a:t>
            </a:r>
            <a:r>
              <a:rPr lang="fi-FI" sz="2800" dirty="0" smtClean="0">
                <a:solidFill>
                  <a:srgbClr val="FF0000"/>
                </a:solidFill>
              </a:rPr>
              <a:t>IS RELEVANT</a:t>
            </a:r>
            <a:r>
              <a:rPr lang="fi-FI" sz="2800" dirty="0">
                <a:solidFill>
                  <a:srgbClr val="FF0000"/>
                </a:solidFill>
              </a:rPr>
              <a:t/>
            </a:r>
            <a:br>
              <a:rPr lang="fi-FI" sz="2800" dirty="0">
                <a:solidFill>
                  <a:srgbClr val="FF0000"/>
                </a:solidFill>
              </a:rPr>
            </a:br>
            <a:endParaRPr lang="fi-FI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708920"/>
            <a:ext cx="7985125" cy="3024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Objective – To help organisations plan for and source the information needed for creating strategy and tactics for execution</a:t>
            </a:r>
          </a:p>
          <a:p>
            <a:r>
              <a:rPr lang="en-GB" sz="2400" dirty="0" smtClean="0"/>
              <a:t>Information is the best available</a:t>
            </a:r>
          </a:p>
          <a:p>
            <a:r>
              <a:rPr lang="en-GB" sz="2400" dirty="0" smtClean="0"/>
              <a:t>Information is reliable and accessible</a:t>
            </a:r>
          </a:p>
          <a:p>
            <a:r>
              <a:rPr lang="en-GB" sz="2400" dirty="0" smtClean="0"/>
              <a:t>Information is contextual</a:t>
            </a:r>
            <a:endParaRPr lang="fi-FI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937AF-05CB-4D4B-9C21-4D1E777648A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79512" y="260648"/>
            <a:ext cx="74991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Global Management Accounting Principles</a:t>
            </a:r>
            <a:endParaRPr lang="it-IT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41" y="260648"/>
            <a:ext cx="1129357" cy="74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7550135" y="1022213"/>
            <a:ext cx="1512168" cy="38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4/13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815570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937AF-05CB-4D4B-9C21-4D1E777648A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79512" y="260648"/>
            <a:ext cx="74991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Global Management Accounting Principles</a:t>
            </a:r>
            <a:endParaRPr lang="it-IT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41" y="260648"/>
            <a:ext cx="1129357" cy="74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7550135" y="1022213"/>
            <a:ext cx="1512168" cy="38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5/13</a:t>
            </a:r>
            <a:endParaRPr lang="it-IT" sz="32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512" y="1916832"/>
            <a:ext cx="5904656" cy="1008112"/>
          </a:xfrm>
        </p:spPr>
        <p:txBody>
          <a:bodyPr>
            <a:normAutofit/>
          </a:bodyPr>
          <a:lstStyle/>
          <a:p>
            <a:pPr algn="l"/>
            <a:r>
              <a:rPr lang="fi-FI" sz="2800" dirty="0">
                <a:solidFill>
                  <a:srgbClr val="FF0000"/>
                </a:solidFill>
              </a:rPr>
              <a:t>IMPACT </a:t>
            </a:r>
            <a:r>
              <a:rPr lang="fi-FI" sz="2800" dirty="0" smtClean="0">
                <a:solidFill>
                  <a:srgbClr val="FF0000"/>
                </a:solidFill>
              </a:rPr>
              <a:t>ON VALUE IS ANALYSED</a:t>
            </a:r>
            <a:r>
              <a:rPr lang="fi-FI" sz="2800" dirty="0">
                <a:solidFill>
                  <a:srgbClr val="FF0000"/>
                </a:solidFill>
              </a:rPr>
              <a:t/>
            </a:r>
            <a:br>
              <a:rPr lang="fi-FI" sz="2800" dirty="0">
                <a:solidFill>
                  <a:srgbClr val="FF0000"/>
                </a:solidFill>
              </a:rPr>
            </a:br>
            <a:endParaRPr lang="fi-FI" sz="2800" dirty="0">
              <a:solidFill>
                <a:srgbClr val="FF0000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7544" y="2694930"/>
            <a:ext cx="8496944" cy="2678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Objective – To simulate different scenarios that demonstrate the cause-and-effect relationships between inputs and outcomes</a:t>
            </a:r>
          </a:p>
          <a:p>
            <a:r>
              <a:rPr lang="en-GB" sz="2400" dirty="0" smtClean="0"/>
              <a:t>Simulations provide insights into options</a:t>
            </a:r>
          </a:p>
          <a:p>
            <a:r>
              <a:rPr lang="en-GB" sz="2400" dirty="0" smtClean="0"/>
              <a:t>Actions are prioritized by their impact on outcomes</a:t>
            </a:r>
          </a:p>
        </p:txBody>
      </p:sp>
    </p:spTree>
    <p:extLst>
      <p:ext uri="{BB962C8B-B14F-4D97-AF65-F5344CB8AC3E}">
        <p14:creationId xmlns:p14="http://schemas.microsoft.com/office/powerpoint/2010/main" val="1916179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179512" y="260648"/>
            <a:ext cx="7499176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/>
              <a:t>Global Management Accounting Principles</a:t>
            </a:r>
            <a:endParaRPr lang="it-IT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41" y="260648"/>
            <a:ext cx="1129357" cy="74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7550135" y="1022213"/>
            <a:ext cx="1512168" cy="389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/>
              <a:t>6/13</a:t>
            </a:r>
            <a:endParaRPr lang="it-IT" sz="3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9512" y="1899841"/>
            <a:ext cx="4690864" cy="953095"/>
          </a:xfrm>
        </p:spPr>
        <p:txBody>
          <a:bodyPr>
            <a:normAutofit/>
          </a:bodyPr>
          <a:lstStyle/>
          <a:p>
            <a:pPr algn="l"/>
            <a:r>
              <a:rPr lang="fi-FI" sz="2800" dirty="0" smtClean="0">
                <a:solidFill>
                  <a:srgbClr val="FF0000"/>
                </a:solidFill>
              </a:rPr>
              <a:t>STEWARDSHIP BUILDS </a:t>
            </a:r>
            <a:r>
              <a:rPr lang="fi-FI" sz="2800" dirty="0">
                <a:solidFill>
                  <a:srgbClr val="FF0000"/>
                </a:solidFill>
              </a:rPr>
              <a:t>TRUST</a:t>
            </a:r>
            <a:br>
              <a:rPr lang="fi-FI" sz="2800" dirty="0">
                <a:solidFill>
                  <a:srgbClr val="FF0000"/>
                </a:solidFill>
              </a:rPr>
            </a:br>
            <a:endParaRPr lang="fi-FI" sz="2800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9552" y="2492896"/>
            <a:ext cx="8320980" cy="41354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/>
              <a:t>Objective – To actively manage relationships and resources so that the financial and non-financial assets, reputation and value of the organisation are protected</a:t>
            </a:r>
          </a:p>
          <a:p>
            <a:r>
              <a:rPr lang="en-GB" sz="2400" dirty="0" smtClean="0"/>
              <a:t>Accountability and credibility</a:t>
            </a:r>
          </a:p>
          <a:p>
            <a:r>
              <a:rPr lang="en-GB" sz="2400" dirty="0" smtClean="0"/>
              <a:t>Sustainability</a:t>
            </a:r>
          </a:p>
          <a:p>
            <a:r>
              <a:rPr lang="en-GB" sz="2400" dirty="0" smtClean="0"/>
              <a:t>Integrity and ethics</a:t>
            </a:r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227588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682</Words>
  <Application>Microsoft Macintosh PowerPoint</Application>
  <PresentationFormat>Presentazione su schermo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Global Management Accounting Principles overview and opportunity for research </vt:lpstr>
      <vt:lpstr>Agenda</vt:lpstr>
      <vt:lpstr>CGMA  (AICPA – CIMA)</vt:lpstr>
      <vt:lpstr>Global Management Accounting Principles</vt:lpstr>
      <vt:lpstr>Global Management Accounting Principles</vt:lpstr>
      <vt:lpstr>COMMUNICATION PROVIDES INSIGHT THAT IS INFLUENTIAL </vt:lpstr>
      <vt:lpstr>INFORMATION IS RELEVANT </vt:lpstr>
      <vt:lpstr>IMPACT ON VALUE IS ANALYSED </vt:lpstr>
      <vt:lpstr>STEWARDSHIP BUILDS TRUST 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Success factors</vt:lpstr>
      <vt:lpstr>Discussion</vt:lpstr>
      <vt:lpstr>Research opportunities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Management Accounting Principles overview and opportunity for research</dc:title>
  <dc:creator>Busco Cristiano</dc:creator>
  <cp:lastModifiedBy>Marco Maffei</cp:lastModifiedBy>
  <cp:revision>23</cp:revision>
  <dcterms:created xsi:type="dcterms:W3CDTF">2015-04-28T09:10:06Z</dcterms:created>
  <dcterms:modified xsi:type="dcterms:W3CDTF">2015-05-06T07:48:44Z</dcterms:modified>
</cp:coreProperties>
</file>